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29261-546C-4AB2-BD7F-8394AE1F108A}" type="datetimeFigureOut">
              <a:rPr lang="it-IT" smtClean="0"/>
              <a:t>20/12/2014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0B20-3AE5-451B-93DF-D2685B0FFBA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29261-546C-4AB2-BD7F-8394AE1F108A}" type="datetimeFigureOut">
              <a:rPr lang="it-IT" smtClean="0"/>
              <a:t>20/12/2014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0B20-3AE5-451B-93DF-D2685B0FFBA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29261-546C-4AB2-BD7F-8394AE1F108A}" type="datetimeFigureOut">
              <a:rPr lang="it-IT" smtClean="0"/>
              <a:t>20/12/2014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0B20-3AE5-451B-93DF-D2685B0FFBA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29261-546C-4AB2-BD7F-8394AE1F108A}" type="datetimeFigureOut">
              <a:rPr lang="it-IT" smtClean="0"/>
              <a:t>20/12/2014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0B20-3AE5-451B-93DF-D2685B0FFBA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29261-546C-4AB2-BD7F-8394AE1F108A}" type="datetimeFigureOut">
              <a:rPr lang="it-IT" smtClean="0"/>
              <a:t>20/12/2014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0B20-3AE5-451B-93DF-D2685B0FFBA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29261-546C-4AB2-BD7F-8394AE1F108A}" type="datetimeFigureOut">
              <a:rPr lang="it-IT" smtClean="0"/>
              <a:t>20/12/2014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0B20-3AE5-451B-93DF-D2685B0FFBA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29261-546C-4AB2-BD7F-8394AE1F108A}" type="datetimeFigureOut">
              <a:rPr lang="it-IT" smtClean="0"/>
              <a:t>20/12/2014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0B20-3AE5-451B-93DF-D2685B0FFBA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29261-546C-4AB2-BD7F-8394AE1F108A}" type="datetimeFigureOut">
              <a:rPr lang="it-IT" smtClean="0"/>
              <a:t>20/12/2014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0B20-3AE5-451B-93DF-D2685B0FFBA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29261-546C-4AB2-BD7F-8394AE1F108A}" type="datetimeFigureOut">
              <a:rPr lang="it-IT" smtClean="0"/>
              <a:t>20/12/2014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0B20-3AE5-451B-93DF-D2685B0FFBA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29261-546C-4AB2-BD7F-8394AE1F108A}" type="datetimeFigureOut">
              <a:rPr lang="it-IT" smtClean="0"/>
              <a:t>20/12/2014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0B20-3AE5-451B-93DF-D2685B0FFBA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29261-546C-4AB2-BD7F-8394AE1F108A}" type="datetimeFigureOut">
              <a:rPr lang="it-IT" smtClean="0"/>
              <a:t>20/12/2014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0B20-3AE5-451B-93DF-D2685B0FFBA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529261-546C-4AB2-BD7F-8394AE1F108A}" type="datetimeFigureOut">
              <a:rPr lang="it-IT" smtClean="0"/>
              <a:t>20/12/2014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320B20-3AE5-451B-93DF-D2685B0FFBA2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Il saggio breve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saggio breve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it-IT" dirty="0" smtClean="0"/>
              <a:t>Leggere attentamente il </a:t>
            </a:r>
            <a:r>
              <a:rPr lang="it-IT" dirty="0"/>
              <a:t>materiale</a:t>
            </a:r>
          </a:p>
          <a:p>
            <a:pPr lvl="0"/>
            <a:r>
              <a:rPr lang="it-IT" dirty="0"/>
              <a:t>Scrivere a fianco di ogni documento l’argomento</a:t>
            </a:r>
          </a:p>
          <a:p>
            <a:pPr lvl="0"/>
            <a:r>
              <a:rPr lang="it-IT" dirty="0"/>
              <a:t> Selezionare e sottolineare le informazioni utili e le frasi che si pensa di citare</a:t>
            </a:r>
          </a:p>
          <a:p>
            <a:pPr lvl="0"/>
            <a:r>
              <a:rPr lang="it-IT" dirty="0"/>
              <a:t> Stesura di una scaletta sintetica</a:t>
            </a:r>
          </a:p>
          <a:p>
            <a:pPr lvl="0"/>
            <a:r>
              <a:rPr lang="it-IT" dirty="0"/>
              <a:t>Stesura del saggio</a:t>
            </a:r>
          </a:p>
          <a:p>
            <a:pPr lvl="0"/>
            <a:r>
              <a:rPr lang="it-IT" dirty="0"/>
              <a:t> Scelta del titolo</a:t>
            </a:r>
          </a:p>
          <a:p>
            <a:pPr lvl="0"/>
            <a:r>
              <a:rPr lang="it-IT" dirty="0"/>
              <a:t> Scelta della destinazione editoriale 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 documenti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algn="just"/>
            <a:r>
              <a:rPr lang="it-IT" b="1" dirty="0"/>
              <a:t>leggere</a:t>
            </a:r>
            <a:r>
              <a:rPr lang="it-IT" dirty="0"/>
              <a:t> attentamente e capire i documenti forniti</a:t>
            </a:r>
          </a:p>
          <a:p>
            <a:pPr lvl="0" algn="just"/>
            <a:r>
              <a:rPr lang="it-IT" dirty="0"/>
              <a:t>individuare in ognuno di essi la </a:t>
            </a:r>
            <a:r>
              <a:rPr lang="it-IT" b="1" dirty="0"/>
              <a:t>frase centrale </a:t>
            </a:r>
            <a:r>
              <a:rPr lang="it-IT" dirty="0"/>
              <a:t>di fondo </a:t>
            </a:r>
          </a:p>
          <a:p>
            <a:pPr lvl="0" algn="just"/>
            <a:r>
              <a:rPr lang="it-IT" b="1" dirty="0"/>
              <a:t>scrivere l’argomento </a:t>
            </a:r>
            <a:r>
              <a:rPr lang="it-IT" dirty="0"/>
              <a:t>a fianco del documento</a:t>
            </a:r>
          </a:p>
          <a:p>
            <a:pPr lvl="0" algn="just"/>
            <a:r>
              <a:rPr lang="it-IT" b="1" dirty="0"/>
              <a:t>sottolineare</a:t>
            </a:r>
            <a:r>
              <a:rPr lang="it-IT" dirty="0"/>
              <a:t> le frasi che si vogliono </a:t>
            </a:r>
            <a:r>
              <a:rPr lang="it-IT" b="1" dirty="0"/>
              <a:t>citare</a:t>
            </a:r>
          </a:p>
          <a:p>
            <a:pPr lvl="0" algn="just"/>
            <a:r>
              <a:rPr lang="it-IT" dirty="0"/>
              <a:t>mettere </a:t>
            </a:r>
            <a:r>
              <a:rPr lang="it-IT" b="1" dirty="0"/>
              <a:t>a confronto</a:t>
            </a:r>
            <a:r>
              <a:rPr lang="it-IT" dirty="0"/>
              <a:t>, se possibile, documenti che presentano interpretazioni diverse sullo stesso argomento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Citazione di documenti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214554"/>
            <a:ext cx="8229600" cy="3911609"/>
          </a:xfrm>
        </p:spPr>
        <p:txBody>
          <a:bodyPr>
            <a:normAutofit/>
          </a:bodyPr>
          <a:lstStyle/>
          <a:p>
            <a:pPr lvl="0"/>
            <a:r>
              <a:rPr lang="it-IT" dirty="0"/>
              <a:t>facendo un </a:t>
            </a:r>
            <a:r>
              <a:rPr lang="it-IT" b="1" dirty="0"/>
              <a:t>breve riassunto </a:t>
            </a:r>
            <a:r>
              <a:rPr lang="it-IT" dirty="0"/>
              <a:t>(senza virgolette)</a:t>
            </a:r>
          </a:p>
          <a:p>
            <a:pPr lvl="0"/>
            <a:r>
              <a:rPr lang="it-IT" b="1" dirty="0"/>
              <a:t>riportando intere parole/frasi </a:t>
            </a:r>
            <a:r>
              <a:rPr lang="it-IT" dirty="0"/>
              <a:t>(tra </a:t>
            </a:r>
            <a:r>
              <a:rPr lang="it-IT" u="sng" dirty="0"/>
              <a:t>virgolette</a:t>
            </a:r>
            <a:r>
              <a:rPr lang="it-IT" dirty="0"/>
              <a:t>). </a:t>
            </a:r>
          </a:p>
          <a:p>
            <a:pPr lvl="0"/>
            <a:endParaRPr lang="it-IT" dirty="0" smtClean="0"/>
          </a:p>
          <a:p>
            <a:pPr lvl="0"/>
            <a:r>
              <a:rPr lang="it-IT" dirty="0" smtClean="0"/>
              <a:t>Parole </a:t>
            </a:r>
            <a:r>
              <a:rPr lang="it-IT" dirty="0"/>
              <a:t>utili: </a:t>
            </a:r>
            <a:r>
              <a:rPr lang="it-IT" i="1" dirty="0"/>
              <a:t>dice, scrive, afferma, è convinto che, </a:t>
            </a:r>
            <a:r>
              <a:rPr lang="it-IT" i="1" dirty="0" err="1" smtClean="0"/>
              <a:t>ritiene…</a:t>
            </a:r>
            <a:endParaRPr lang="it-IT" i="1" dirty="0"/>
          </a:p>
          <a:p>
            <a:pPr lvl="0"/>
            <a:r>
              <a:rPr lang="it-IT" dirty="0"/>
              <a:t>non è necessario citare tutti i documenti</a:t>
            </a:r>
          </a:p>
          <a:p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785786" y="1500174"/>
            <a:ext cx="79296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i="1" dirty="0" smtClean="0"/>
              <a:t>Un documento può essere citato</a:t>
            </a:r>
            <a:r>
              <a:rPr lang="it-IT" dirty="0" smtClean="0"/>
              <a:t>:</a:t>
            </a:r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sz="2700" dirty="0" smtClean="0"/>
              <a:t/>
            </a:r>
            <a:br>
              <a:rPr lang="it-IT" sz="2700" dirty="0" smtClean="0"/>
            </a:br>
            <a:r>
              <a:rPr lang="it-IT" sz="2700" dirty="0" smtClean="0"/>
              <a:t>Il </a:t>
            </a:r>
            <a:r>
              <a:rPr lang="it-IT" sz="2700" dirty="0"/>
              <a:t>testo deve essere ben legato nelle sue parti. Per questo è necessario usare parole che “legano</a:t>
            </a:r>
            <a:r>
              <a:rPr lang="it-IT" sz="2700" dirty="0" smtClean="0"/>
              <a:t>”: i </a:t>
            </a:r>
            <a:r>
              <a:rPr lang="it-IT" sz="2700" b="1" dirty="0" smtClean="0"/>
              <a:t>connettivi logici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dirty="0"/>
              <a:t>ma, nonostante, tuttavia, mentre, </a:t>
            </a:r>
            <a:r>
              <a:rPr lang="it-IT" dirty="0" err="1"/>
              <a:t>invece…</a:t>
            </a:r>
            <a:r>
              <a:rPr lang="it-IT" dirty="0"/>
              <a:t> (avversativi )</a:t>
            </a:r>
          </a:p>
          <a:p>
            <a:pPr lvl="0"/>
            <a:r>
              <a:rPr lang="it-IT" dirty="0"/>
              <a:t>infatti, in realtà, in effetti, insomma, in </a:t>
            </a:r>
            <a:r>
              <a:rPr lang="it-IT" dirty="0" smtClean="0"/>
              <a:t>conclusione... </a:t>
            </a:r>
            <a:r>
              <a:rPr lang="it-IT" dirty="0"/>
              <a:t>(dimostrativi)</a:t>
            </a:r>
          </a:p>
          <a:p>
            <a:pPr lvl="0"/>
            <a:r>
              <a:rPr lang="it-IT" dirty="0"/>
              <a:t>quindi, perciò, dal momento che, pertanto, di </a:t>
            </a:r>
            <a:r>
              <a:rPr lang="it-IT" dirty="0" smtClean="0"/>
              <a:t>conseguenza... </a:t>
            </a:r>
            <a:r>
              <a:rPr lang="it-IT" dirty="0"/>
              <a:t>(di causa-effetto)</a:t>
            </a:r>
          </a:p>
          <a:p>
            <a:pPr lvl="0"/>
            <a:r>
              <a:rPr lang="it-IT" dirty="0"/>
              <a:t>in un primo momento, poi, dopo, inoltre, in seguito, infine</a:t>
            </a:r>
            <a:r>
              <a:rPr lang="it-IT" dirty="0" smtClean="0"/>
              <a:t>... (</a:t>
            </a:r>
            <a:r>
              <a:rPr lang="it-IT" dirty="0"/>
              <a:t>di successione </a:t>
            </a:r>
            <a:r>
              <a:rPr lang="it-IT" dirty="0" smtClean="0"/>
              <a:t>temporale)</a:t>
            </a:r>
            <a:endParaRPr lang="it-IT" dirty="0"/>
          </a:p>
          <a:p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210</Words>
  <Application>Microsoft Office PowerPoint</Application>
  <PresentationFormat>Presentazione su schermo (4:3)</PresentationFormat>
  <Paragraphs>27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Tema di Office</vt:lpstr>
      <vt:lpstr>Il saggio breve</vt:lpstr>
      <vt:lpstr>Il saggio breve</vt:lpstr>
      <vt:lpstr>I documenti</vt:lpstr>
      <vt:lpstr>Citazione di documenti</vt:lpstr>
      <vt:lpstr> Il testo deve essere ben legato nelle sue parti. Per questo è necessario usare parole che “legano”: i connettivi logici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saggio breve</dc:title>
  <dc:creator>Simone</dc:creator>
  <cp:lastModifiedBy>Simone</cp:lastModifiedBy>
  <cp:revision>2</cp:revision>
  <dcterms:created xsi:type="dcterms:W3CDTF">2014-12-20T09:30:31Z</dcterms:created>
  <dcterms:modified xsi:type="dcterms:W3CDTF">2014-12-20T09:37:39Z</dcterms:modified>
</cp:coreProperties>
</file>